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sldIdLst>
    <p:sldId id="256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0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3FF"/>
    <a:srgbClr val="564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81C72-CAA8-4EF3-9094-ECEF0093D9B9}" v="2841" dt="2021-11-05T19:08:49.837"/>
    <p1510:client id="{BE0398D9-A211-4BFA-BE00-66C279549669}" v="166" dt="2021-11-06T21:09:41.502"/>
    <p1510:client id="{D4C5D82D-B952-4E19-86BF-8E8EB456C2D5}" v="778" dt="2021-11-06T19:32:03.958"/>
    <p1510:client id="{E402FDAD-FA0A-4ACA-B127-13ECF5758A44}" v="228" dt="2021-11-06T20:17:18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52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26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68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76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657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42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097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207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68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86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6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06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87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84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9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48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B87361-BA94-4E04-92B3-E496424959AC}" type="datetimeFigureOut">
              <a:rPr lang="pt-BR" smtClean="0"/>
              <a:t>08/11/2021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F0F097-60C7-45A8-B877-D09930262F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743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pxhere.com/pt/photo/134872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pxhere.com/pt/photo/134872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pxhere.com/pt/photo/134872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pxhere.com/pt/photo/134872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pxhere.com/pt/photo/134872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pxhere.com/pt/photo/134872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pxhere.com/pt/photo/134872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pxhere.com/pt/photo/134872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pxhere.com/pt/photo/134872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pxhere.com/pt/photo/134872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134872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pxhere.com/pt/photo/134872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pxhere.com/pt/photo/134872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pxhere.com/pt/photo/134872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pxhere.com/pt/photo/134872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pxhere.com/pt/photo/134872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pxhere.com/pt/photo/134872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pxhere.com/pt/photo/134872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pxhere.com/pt/photo/1348725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pxhere.com/pt/photo/134872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pxhere.com/pt/photo/134872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134872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pxhere.com/pt/photo/134872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pxhere.com/pt/photo/1348725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pxhere.com/pt/photo/1348725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pxhere.com/pt/photo/134872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13487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pxhere.com/pt/photo/13487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pxhere.com/pt/photo/134872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pxhere.com/pt/photo/1348725" TargetMode="Externa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134872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pxhere.com/pt/photo/134872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EC6FC533-EDAA-42B5-BCE8-50D319C0B0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718" y="651217"/>
            <a:ext cx="1412891" cy="14438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846340-EEC9-4013-93B0-B4CA3C309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9403" y="-92775"/>
            <a:ext cx="7933189" cy="1655762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6C63FF"/>
                </a:solidFill>
                <a:latin typeface="Cooper Black" panose="0208090404030B020404" pitchFamily="18" charset="0"/>
              </a:rPr>
              <a:t>Linguagens Formais e Autômatos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4E4D7D-374B-40E6-8A97-D2FDE2AD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4" y="2768599"/>
            <a:ext cx="6815669" cy="1320802"/>
          </a:xfrm>
        </p:spPr>
        <p:txBody>
          <a:bodyPr/>
          <a:lstStyle/>
          <a:p>
            <a:r>
              <a:rPr lang="pt-BR" b="1" dirty="0">
                <a:latin typeface="Cooper Black" panose="0208090404030B020404" pitchFamily="18" charset="0"/>
              </a:rPr>
              <a:t>APD</a:t>
            </a:r>
            <a:r>
              <a:rPr lang="pt-BR" dirty="0">
                <a:latin typeface="Cooper Black" panose="0208090404030B020404" pitchFamily="18" charset="0"/>
              </a:rPr>
              <a:t> – Autômato com Pilha Determinístico</a:t>
            </a:r>
            <a:br>
              <a:rPr lang="pt-BR" dirty="0">
                <a:latin typeface="Cooper Black" panose="0208090404030B020404" pitchFamily="18" charset="0"/>
              </a:rPr>
            </a:br>
            <a:r>
              <a:rPr lang="pt-BR" b="1" dirty="0">
                <a:latin typeface="Cooper Black" panose="0208090404030B020404" pitchFamily="18" charset="0"/>
              </a:rPr>
              <a:t>APN</a:t>
            </a:r>
            <a:r>
              <a:rPr lang="pt-BR" dirty="0">
                <a:latin typeface="Cooper Black" panose="0208090404030B020404" pitchFamily="18" charset="0"/>
              </a:rPr>
              <a:t> – Autômato com Pilha Não-Determinístico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846B8C0-94AA-47D5-A4A8-9CE292211E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502767">
            <a:off x="8215495" y="3683057"/>
            <a:ext cx="1223572" cy="151369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EA79E6E-F138-42BD-955E-C2DE0F3FF2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142917">
            <a:off x="2925412" y="3519001"/>
            <a:ext cx="756353" cy="1841807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2E61196-26CA-4B9D-B447-01495E3C8A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60760" y="4510934"/>
            <a:ext cx="2953027" cy="78407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5815F6A-12FF-4599-874D-4487A152652B}"/>
              </a:ext>
            </a:extLst>
          </p:cNvPr>
          <p:cNvSpPr txBox="1"/>
          <p:nvPr/>
        </p:nvSpPr>
        <p:spPr>
          <a:xfrm>
            <a:off x="1260229" y="5511045"/>
            <a:ext cx="9554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Participantes:</a:t>
            </a:r>
            <a:br>
              <a:rPr lang="pt-BR" dirty="0"/>
            </a:br>
            <a:r>
              <a:rPr lang="pt-BR" dirty="0"/>
              <a:t>Henrique Ribeiro Favaro – RA: 115.408                       Andrei Roberto da Costa – RA: 107.975 </a:t>
            </a:r>
          </a:p>
          <a:p>
            <a:r>
              <a:rPr lang="pt-BR" dirty="0"/>
              <a:t>Leonardo Ribeiro Goulart – RA: 115.642                     Rodrigo Vieira de Vasconcelos – RA: 112.680  </a:t>
            </a:r>
          </a:p>
          <a:p>
            <a:r>
              <a:rPr lang="pt-BR" dirty="0"/>
              <a:t>João Pedro Peres </a:t>
            </a:r>
            <a:r>
              <a:rPr lang="pt-BR" dirty="0" err="1"/>
              <a:t>Bertoncelo</a:t>
            </a:r>
            <a:r>
              <a:rPr lang="pt-BR" dirty="0"/>
              <a:t> – RA: 112.650                 Felipe </a:t>
            </a:r>
            <a:r>
              <a:rPr lang="pt-BR" dirty="0" err="1"/>
              <a:t>Piassa</a:t>
            </a:r>
            <a:r>
              <a:rPr lang="pt-BR" dirty="0"/>
              <a:t> </a:t>
            </a:r>
            <a:r>
              <a:rPr lang="pt-BR" dirty="0" err="1"/>
              <a:t>Antonucci</a:t>
            </a:r>
            <a:r>
              <a:rPr lang="pt-BR" dirty="0"/>
              <a:t> Esperança – RA: 112.647 </a:t>
            </a:r>
          </a:p>
        </p:txBody>
      </p:sp>
    </p:spTree>
    <p:extLst>
      <p:ext uri="{BB962C8B-B14F-4D97-AF65-F5344CB8AC3E}">
        <p14:creationId xmlns:p14="http://schemas.microsoft.com/office/powerpoint/2010/main" val="142530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3115" y="2468293"/>
            <a:ext cx="3422710" cy="300738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F7782FB-6CA4-442C-988B-C5EEBD76B53D}"/>
              </a:ext>
            </a:extLst>
          </p:cNvPr>
          <p:cNvSpPr txBox="1"/>
          <p:nvPr/>
        </p:nvSpPr>
        <p:spPr>
          <a:xfrm>
            <a:off x="4724400" y="1561381"/>
            <a:ext cx="725769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Qual o grupo de transições </a:t>
            </a:r>
            <a:r>
              <a:rPr lang="pt-BR" sz="3200" dirty="0">
                <a:solidFill>
                  <a:schemeClr val="bg1"/>
                </a:solidFill>
                <a:ea typeface="+mn-lt"/>
                <a:cs typeface="+mn-lt"/>
              </a:rPr>
              <a:t>δ </a:t>
            </a:r>
            <a:r>
              <a:rPr lang="pt-BR" sz="3200" b="1" dirty="0">
                <a:solidFill>
                  <a:schemeClr val="bg1"/>
                </a:solidFill>
              </a:rPr>
              <a:t>desse autômato?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C8481A14-D0A6-40C8-91E3-AE008C39C8A4}"/>
              </a:ext>
            </a:extLst>
          </p:cNvPr>
          <p:cNvSpPr txBox="1"/>
          <p:nvPr/>
        </p:nvSpPr>
        <p:spPr>
          <a:xfrm>
            <a:off x="5286531" y="3200198"/>
            <a:ext cx="5331124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>
                <a:solidFill>
                  <a:schemeClr val="bg1"/>
                </a:solidFill>
              </a:rPr>
              <a:t>M = ({S},{0,1},{Z,U,C},δ, S,C)</a:t>
            </a:r>
            <a:endParaRPr lang="pt-BR" sz="32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4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3115" y="2468293"/>
            <a:ext cx="3422710" cy="300738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F7782FB-6CA4-442C-988B-C5EEBD76B53D}"/>
              </a:ext>
            </a:extLst>
          </p:cNvPr>
          <p:cNvSpPr txBox="1"/>
          <p:nvPr/>
        </p:nvSpPr>
        <p:spPr>
          <a:xfrm>
            <a:off x="4695645" y="1388853"/>
            <a:ext cx="725769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solidFill>
                  <a:schemeClr val="bg1"/>
                </a:solidFill>
              </a:rPr>
              <a:t>Qual o grupo de transições</a:t>
            </a:r>
            <a:r>
              <a:rPr lang="pt-BR" sz="3200" dirty="0">
                <a:solidFill>
                  <a:schemeClr val="bg1"/>
                </a:solidFill>
              </a:rPr>
              <a:t> </a:t>
            </a:r>
            <a:r>
              <a:rPr lang="pt-BR" sz="3200" b="1" dirty="0">
                <a:solidFill>
                  <a:schemeClr val="bg1"/>
                </a:solidFill>
              </a:rPr>
              <a:t>desse autômato?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C8481A14-D0A6-40C8-91E3-AE008C39C8A4}"/>
              </a:ext>
            </a:extLst>
          </p:cNvPr>
          <p:cNvSpPr txBox="1"/>
          <p:nvPr/>
        </p:nvSpPr>
        <p:spPr>
          <a:xfrm>
            <a:off x="5468428" y="2909258"/>
            <a:ext cx="5331124" cy="31085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δ(S, 0, C) = {(S, ZC)}</a:t>
            </a:r>
            <a:endParaRPr lang="pt-BR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δ(S, 1, C) = {(S, UC)}</a:t>
            </a:r>
            <a:endParaRPr lang="pt-B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δ(S, 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λ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, C) = {(S, λ)}</a:t>
            </a:r>
            <a:endParaRPr lang="pt-BR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δ(S, 0, Z) = {(S, ZZ)}</a:t>
            </a:r>
            <a:endParaRPr lang="pt-BR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δ(S, 1, Z) = {(S, λ)}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δ(S, 0, U) = {(S, λ)}</a:t>
            </a:r>
            <a:endParaRPr lang="pt-BR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δ(S, 1 , U) = {(S, UU)}</a:t>
            </a:r>
            <a:endParaRPr lang="pt-BR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394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3115" y="2468293"/>
            <a:ext cx="3422710" cy="300738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F7782FB-6CA4-442C-988B-C5EEBD76B53D}"/>
              </a:ext>
            </a:extLst>
          </p:cNvPr>
          <p:cNvSpPr txBox="1"/>
          <p:nvPr/>
        </p:nvSpPr>
        <p:spPr>
          <a:xfrm>
            <a:off x="5587042" y="1431985"/>
            <a:ext cx="72576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Então é APN OU APD?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C8481A14-D0A6-40C8-91E3-AE008C39C8A4}"/>
              </a:ext>
            </a:extLst>
          </p:cNvPr>
          <p:cNvSpPr txBox="1"/>
          <p:nvPr/>
        </p:nvSpPr>
        <p:spPr>
          <a:xfrm>
            <a:off x="5123372" y="1787825"/>
            <a:ext cx="5331124" cy="41549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Se notarmos que nas transições descritas no slide anterior podemos perceber que é um autômato APN.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Visto que as transições 3 e 1 são compatíveis.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Ademais sabemos então que ele reconhece as linguagens livre de contexto, sendo uma propriedade dos APN</a:t>
            </a:r>
          </a:p>
        </p:txBody>
      </p:sp>
    </p:spTree>
    <p:extLst>
      <p:ext uri="{BB962C8B-B14F-4D97-AF65-F5344CB8AC3E}">
        <p14:creationId xmlns:p14="http://schemas.microsoft.com/office/powerpoint/2010/main" val="392220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3115" y="2468293"/>
            <a:ext cx="3422710" cy="300738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F7782FB-6CA4-442C-988B-C5EEBD76B53D}"/>
              </a:ext>
            </a:extLst>
          </p:cNvPr>
          <p:cNvSpPr txBox="1"/>
          <p:nvPr/>
        </p:nvSpPr>
        <p:spPr>
          <a:xfrm>
            <a:off x="4940061" y="1503872"/>
            <a:ext cx="72576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Ele reconhece a palavra 1001?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C8481A14-D0A6-40C8-91E3-AE008C39C8A4}"/>
              </a:ext>
            </a:extLst>
          </p:cNvPr>
          <p:cNvSpPr txBox="1"/>
          <p:nvPr/>
        </p:nvSpPr>
        <p:spPr>
          <a:xfrm>
            <a:off x="5123372" y="1787825"/>
            <a:ext cx="5331124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Fazendo as transições.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303CA4-3514-4AF4-999C-6C521FE1A855}"/>
              </a:ext>
            </a:extLst>
          </p:cNvPr>
          <p:cNvSpPr txBox="1"/>
          <p:nvPr/>
        </p:nvSpPr>
        <p:spPr>
          <a:xfrm>
            <a:off x="5241985" y="2855343"/>
            <a:ext cx="653882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&lt;S, 1001,C&gt; ⊢ &lt;S,001,UC&gt;⊢&lt;S,01,C&gt; ⊢ &lt;S,1,ZC&gt; ⊢ &lt;</a:t>
            </a:r>
            <a:r>
              <a:rPr lang="pt-BR" sz="2800" b="1" dirty="0" err="1">
                <a:solidFill>
                  <a:schemeClr val="bg1"/>
                </a:solidFill>
              </a:rPr>
              <a:t>S,</a:t>
            </a:r>
            <a:r>
              <a:rPr lang="pt-BR" sz="3200" dirty="0" err="1">
                <a:solidFill>
                  <a:schemeClr val="bg1"/>
                </a:solidFill>
              </a:rPr>
              <a:t>λ</a:t>
            </a:r>
            <a:r>
              <a:rPr lang="pt-BR" sz="3600" b="1" dirty="0">
                <a:solidFill>
                  <a:schemeClr val="bg1"/>
                </a:solidFill>
              </a:rPr>
              <a:t> </a:t>
            </a:r>
            <a:r>
              <a:rPr lang="pt-BR" sz="2800" b="1" dirty="0">
                <a:solidFill>
                  <a:schemeClr val="bg1"/>
                </a:solidFill>
              </a:rPr>
              <a:t>,C&gt;⊢&lt;</a:t>
            </a:r>
            <a:r>
              <a:rPr lang="pt-BR" sz="2800" b="1" dirty="0" err="1">
                <a:solidFill>
                  <a:schemeClr val="bg1"/>
                </a:solidFill>
              </a:rPr>
              <a:t>S,</a:t>
            </a:r>
            <a:r>
              <a:rPr lang="pt-BR" sz="3200" dirty="0" err="1">
                <a:solidFill>
                  <a:schemeClr val="bg1"/>
                </a:solidFill>
              </a:rPr>
              <a:t>λ</a:t>
            </a:r>
            <a:r>
              <a:rPr lang="pt-BR" sz="2800" b="1" dirty="0">
                <a:solidFill>
                  <a:schemeClr val="bg1"/>
                </a:solidFill>
              </a:rPr>
              <a:t> ,</a:t>
            </a:r>
            <a:r>
              <a:rPr lang="pt-BR" sz="3200" dirty="0">
                <a:solidFill>
                  <a:schemeClr val="bg1"/>
                </a:solidFill>
              </a:rPr>
              <a:t>λ</a:t>
            </a:r>
            <a:r>
              <a:rPr lang="pt-BR" sz="2800" b="1" dirty="0">
                <a:solidFill>
                  <a:schemeClr val="bg1"/>
                </a:solidFill>
              </a:rPr>
              <a:t>&gt;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>
                <a:solidFill>
                  <a:schemeClr val="bg1"/>
                </a:solidFill>
              </a:rPr>
              <a:t>Logo, reconhece por pilha vazia.</a:t>
            </a:r>
          </a:p>
        </p:txBody>
      </p:sp>
    </p:spTree>
    <p:extLst>
      <p:ext uri="{BB962C8B-B14F-4D97-AF65-F5344CB8AC3E}">
        <p14:creationId xmlns:p14="http://schemas.microsoft.com/office/powerpoint/2010/main" val="32185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63" y="456166"/>
            <a:ext cx="463357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7" name="Imagem 7" descr="Diagrama&#10;&#10;Descrição gerada automaticamente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1946" y="2439043"/>
            <a:ext cx="4604237" cy="197853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F7782FB-6CA4-442C-988B-C5EEBD76B53D}"/>
              </a:ext>
            </a:extLst>
          </p:cNvPr>
          <p:cNvSpPr txBox="1"/>
          <p:nvPr/>
        </p:nvSpPr>
        <p:spPr>
          <a:xfrm>
            <a:off x="5547949" y="2437108"/>
            <a:ext cx="72576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Qual a sêxtupla desse autômato?</a:t>
            </a:r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5A86E7-077A-4570-A8EE-4A909E07D83D}"/>
              </a:ext>
            </a:extLst>
          </p:cNvPr>
          <p:cNvSpPr txBox="1"/>
          <p:nvPr/>
        </p:nvSpPr>
        <p:spPr>
          <a:xfrm>
            <a:off x="6359703" y="3431567"/>
            <a:ext cx="348807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600">
                <a:solidFill>
                  <a:schemeClr val="bg1"/>
                </a:solidFill>
                <a:latin typeface="Arial Black"/>
                <a:ea typeface="+mn-lt"/>
                <a:cs typeface="+mn-lt"/>
              </a:rPr>
              <a:t>M =(E, Σ, Γ, δ, i, F)</a:t>
            </a:r>
            <a:endParaRPr lang="pt-BR" sz="2600" dirty="0">
              <a:solidFill>
                <a:schemeClr val="bg1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8257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63" y="456166"/>
            <a:ext cx="463357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7" name="Imagem 7" descr="Diagrama&#10;&#10;Descrição gerada automaticamente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1946" y="2439043"/>
            <a:ext cx="4604237" cy="197853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F7782FB-6CA4-442C-988B-C5EEBD76B53D}"/>
              </a:ext>
            </a:extLst>
          </p:cNvPr>
          <p:cNvSpPr txBox="1"/>
          <p:nvPr/>
        </p:nvSpPr>
        <p:spPr>
          <a:xfrm>
            <a:off x="5547949" y="2437108"/>
            <a:ext cx="72576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Qual a sêxtupla desse autômato?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5A86E7-077A-4570-A8EE-4A909E07D83D}"/>
              </a:ext>
            </a:extLst>
          </p:cNvPr>
          <p:cNvSpPr txBox="1"/>
          <p:nvPr/>
        </p:nvSpPr>
        <p:spPr>
          <a:xfrm>
            <a:off x="5445345" y="3320883"/>
            <a:ext cx="6595798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6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M = ({igual , </a:t>
            </a:r>
            <a:r>
              <a:rPr lang="pt-BR" sz="2600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dif</a:t>
            </a:r>
            <a:r>
              <a:rPr lang="pt-BR" sz="26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}, {0,1}, {Z,U},δ, igual, {igual}) </a:t>
            </a:r>
            <a:endParaRPr lang="pt-BR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035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63" y="456166"/>
            <a:ext cx="463357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7" name="Imagem 7" descr="Diagrama&#10;&#10;Descrição gerada automaticamente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1946" y="1668481"/>
            <a:ext cx="4604237" cy="197853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F7782FB-6CA4-442C-988B-C5EEBD76B53D}"/>
              </a:ext>
            </a:extLst>
          </p:cNvPr>
          <p:cNvSpPr txBox="1"/>
          <p:nvPr/>
        </p:nvSpPr>
        <p:spPr>
          <a:xfrm>
            <a:off x="5607882" y="1666547"/>
            <a:ext cx="61703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ea typeface="+mn-lt"/>
                <a:cs typeface="+mn-lt"/>
              </a:rPr>
              <a:t>Qual as transições desse autômato?</a:t>
            </a:r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48411B-7561-41B9-8750-24157D1AFB68}"/>
              </a:ext>
            </a:extLst>
          </p:cNvPr>
          <p:cNvSpPr txBox="1"/>
          <p:nvPr/>
        </p:nvSpPr>
        <p:spPr>
          <a:xfrm>
            <a:off x="5657636" y="2246810"/>
            <a:ext cx="436784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pt-BR" sz="2400">
                <a:solidFill>
                  <a:schemeClr val="bg1"/>
                </a:solidFill>
              </a:rPr>
              <a:t>δ(igual , 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0 , λ</a:t>
            </a:r>
            <a:r>
              <a:rPr lang="pt-BR" sz="2400">
                <a:solidFill>
                  <a:schemeClr val="bg1"/>
                </a:solidFill>
              </a:rPr>
              <a:t>) = {(dif , ZF)}</a:t>
            </a:r>
          </a:p>
          <a:p>
            <a:pPr marL="514350" indent="-514350">
              <a:buAutoNum type="arabicPeriod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δ(igual , </a:t>
            </a:r>
            <a:r>
              <a:rPr lang="pt-BR" sz="2400" dirty="0">
                <a:solidFill>
                  <a:schemeClr val="bg1"/>
                </a:solidFill>
              </a:rPr>
              <a:t>1 , λ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) = {(dif , UF)}</a:t>
            </a:r>
          </a:p>
          <a:p>
            <a:pPr marL="514350" indent="-51435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dif , </a:t>
            </a:r>
            <a:r>
              <a:rPr lang="pt-BR" sz="2400">
                <a:solidFill>
                  <a:schemeClr val="bg1"/>
                </a:solidFill>
              </a:rPr>
              <a:t>0 , 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Z) = {(dif , ZZ)}</a:t>
            </a:r>
          </a:p>
          <a:p>
            <a:pPr marL="514350" indent="-514350">
              <a:buAutoNum type="arabicPeriod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δ(dif , 0 , U) = {(dif 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, λ)}</a:t>
            </a:r>
            <a:endParaRPr lang="pt-BR" sz="24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pt-BR" sz="2400">
                <a:solidFill>
                  <a:schemeClr val="bg1"/>
                </a:solidFill>
              </a:rPr>
              <a:t>δ(dif , 1 , U) = {(dif , UU)}</a:t>
            </a:r>
          </a:p>
          <a:p>
            <a:pPr marL="514350" indent="-514350">
              <a:buAutoNum type="arabicPeriod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δ(dif , 1 , Z) = {(dif , λ)}</a:t>
            </a:r>
            <a:endParaRPr lang="pt-BR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δ(dif , λ , F) = {(igual , λ)}</a:t>
            </a:r>
            <a:endParaRPr lang="pt-BR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2083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63" y="456166"/>
            <a:ext cx="463357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7" name="Imagem 7" descr="Diagrama&#10;&#10;Descrição gerada automaticamente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1946" y="1668481"/>
            <a:ext cx="4604237" cy="197853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F7782FB-6CA4-442C-988B-C5EEBD76B53D}"/>
              </a:ext>
            </a:extLst>
          </p:cNvPr>
          <p:cNvSpPr txBox="1"/>
          <p:nvPr/>
        </p:nvSpPr>
        <p:spPr>
          <a:xfrm>
            <a:off x="6344196" y="1546682"/>
            <a:ext cx="35504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ea typeface="+mn-lt"/>
                <a:cs typeface="+mn-lt"/>
              </a:rPr>
              <a:t>É APN ou APD ?</a:t>
            </a:r>
            <a:endParaRPr lang="pt-BR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0FA42B2-2421-4860-9D83-6929E2606651}"/>
              </a:ext>
            </a:extLst>
          </p:cNvPr>
          <p:cNvSpPr txBox="1"/>
          <p:nvPr/>
        </p:nvSpPr>
        <p:spPr>
          <a:xfrm>
            <a:off x="6297509" y="2149883"/>
            <a:ext cx="359986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Diferente dos outros autômato apresentados anteriormente, neste caso o autômato é APD, visto que não possui nenhuma transição compatível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CC316B-F4A3-4C23-B328-C7F8B50B32F0}"/>
              </a:ext>
            </a:extLst>
          </p:cNvPr>
          <p:cNvSpPr txBox="1"/>
          <p:nvPr/>
        </p:nvSpPr>
        <p:spPr>
          <a:xfrm>
            <a:off x="571929" y="4458983"/>
            <a:ext cx="460967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Por ser APD, sabemos então que ele reconhece apenas um subgrupo das linguagens livre de contexto(LLC) , sendo uma propriedade dos APD.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21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63" y="456166"/>
            <a:ext cx="463357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7" name="Imagem 7" descr="Diagrama&#10;&#10;Descrição gerada automaticamente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1946" y="1668480"/>
            <a:ext cx="4604237" cy="1978534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AD17816-7511-45B0-9BCB-AB223F6E6149}"/>
              </a:ext>
            </a:extLst>
          </p:cNvPr>
          <p:cNvSpPr txBox="1"/>
          <p:nvPr/>
        </p:nvSpPr>
        <p:spPr>
          <a:xfrm>
            <a:off x="7207218" y="1196319"/>
            <a:ext cx="4556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ea typeface="+mn-lt"/>
                <a:cs typeface="+mn-lt"/>
              </a:rPr>
              <a:t>Reconhece 1001 ?</a:t>
            </a:r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2C5441-BFBE-4B15-93E0-265447D0C774}"/>
              </a:ext>
            </a:extLst>
          </p:cNvPr>
          <p:cNvSpPr txBox="1"/>
          <p:nvPr/>
        </p:nvSpPr>
        <p:spPr>
          <a:xfrm>
            <a:off x="6038233" y="1987872"/>
            <a:ext cx="48996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Sim, como mostrado abaixo ele reconhece a palavra 1001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5B8A91-B9DD-44B5-923D-BF4F7C8B8E6E}"/>
              </a:ext>
            </a:extLst>
          </p:cNvPr>
          <p:cNvSpPr txBox="1"/>
          <p:nvPr/>
        </p:nvSpPr>
        <p:spPr>
          <a:xfrm>
            <a:off x="541236" y="4277086"/>
            <a:ext cx="109924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&lt; igual , 1001 , λ &gt;  </a:t>
            </a:r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&lt; dif , 001 , UF &gt; </a:t>
            </a:r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 &lt; dif , 01 , F &gt; </a:t>
            </a:r>
            <a:r>
              <a:rPr lang="pt-BR" sz="2400" b="1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 &lt; dif , 01 , λ &gt;</a:t>
            </a:r>
            <a:endParaRPr lang="pt-BR" sz="24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&lt; dif , 1 , ZF &gt; </a:t>
            </a:r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 &lt; dif , λ , F &gt;  </a:t>
            </a:r>
            <a:r>
              <a:rPr lang="pt-BR" sz="2400" b="1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 &lt; igual , 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λ , λ &gt;</a:t>
            </a:r>
            <a:endParaRPr lang="pt-B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50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504030"/>
            <a:ext cx="487918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08" y="2517819"/>
            <a:ext cx="4730994" cy="200926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8978237-E723-47C5-AECA-5CC722933719}"/>
              </a:ext>
            </a:extLst>
          </p:cNvPr>
          <p:cNvSpPr txBox="1"/>
          <p:nvPr/>
        </p:nvSpPr>
        <p:spPr>
          <a:xfrm>
            <a:off x="6803207" y="3555455"/>
            <a:ext cx="43918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Arial Black"/>
                <a:ea typeface="+mn-lt"/>
                <a:cs typeface="+mn-lt"/>
              </a:rPr>
              <a:t>M =(E, Σ, Γ, δ, i, F)</a:t>
            </a:r>
            <a:endParaRPr lang="pt-BR" sz="3200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55F9E5-DC6A-4CB1-BFD3-446135B80F0D}"/>
              </a:ext>
            </a:extLst>
          </p:cNvPr>
          <p:cNvSpPr txBox="1"/>
          <p:nvPr/>
        </p:nvSpPr>
        <p:spPr>
          <a:xfrm>
            <a:off x="6094796" y="2449097"/>
            <a:ext cx="72576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Qual a sêxtupla desse autômato?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92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6393"/>
            <a:ext cx="9601196" cy="1303867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Rockwell Extra Bold" panose="02060903040505020403" pitchFamily="18" charset="0"/>
              </a:rPr>
              <a:t>Autômato com pilha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813A3-C226-44A2-9F4D-77D4B550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" y="1390259"/>
            <a:ext cx="12117355" cy="538134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Linguagens mais sofisticadas = autômatos mais sofisticados.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Um AF não tem uma memória poderosa o suficiente para "lembrar" que leu n ocorrências de certo símbolo.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O AP é uma extensão do AF e se difere dele ao carregar uma estrutura de memória em pilha.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                               E4                     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      E3                     E3                     E3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      E2                     E2                     E2                     E2                                               E2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      E1                     E1                     E1                     E1                      E1                     E1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Reconhece as linguagens livre de contexto do tipo (a^n b^n tal que n &gt;= 0).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É dividido em dois tipos, os autômatos com pilha determinísticos (APD) e os autômatos com pilha não determinísticos (APN).</a:t>
            </a:r>
            <a:endParaRPr lang="pt-BR" u="sng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84094" y="3227294"/>
            <a:ext cx="1169894" cy="207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2438400" y="3227293"/>
            <a:ext cx="1169894" cy="207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392706" y="3227292"/>
            <a:ext cx="1169894" cy="207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6347012" y="3227292"/>
            <a:ext cx="1169894" cy="207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8301318" y="3227292"/>
            <a:ext cx="1169894" cy="207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0237695" y="3227292"/>
            <a:ext cx="1169894" cy="207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/>
          <p:cNvSpPr/>
          <p:nvPr/>
        </p:nvSpPr>
        <p:spPr>
          <a:xfrm>
            <a:off x="1776566" y="4080932"/>
            <a:ext cx="573741" cy="32970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/>
          <p:cNvSpPr/>
          <p:nvPr/>
        </p:nvSpPr>
        <p:spPr>
          <a:xfrm>
            <a:off x="3730872" y="4097863"/>
            <a:ext cx="573741" cy="32970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/>
          <p:cNvSpPr/>
          <p:nvPr/>
        </p:nvSpPr>
        <p:spPr>
          <a:xfrm>
            <a:off x="5687509" y="4097863"/>
            <a:ext cx="573741" cy="32970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/>
          <p:cNvSpPr/>
          <p:nvPr/>
        </p:nvSpPr>
        <p:spPr>
          <a:xfrm>
            <a:off x="7642503" y="4097863"/>
            <a:ext cx="573741" cy="32970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>
            <a:off x="9593790" y="4080931"/>
            <a:ext cx="573741" cy="32970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reto 29"/>
          <p:cNvCxnSpPr/>
          <p:nvPr/>
        </p:nvCxnSpPr>
        <p:spPr>
          <a:xfrm>
            <a:off x="484094" y="4827495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484094" y="4341901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484094" y="3863789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2438400" y="4827495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2438400" y="4341901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>
            <a:off x="2438400" y="3863789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>
            <a:off x="4392706" y="4827495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>
            <a:off x="4392706" y="4341901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>
            <a:off x="4392706" y="3863789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6347012" y="4845425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6347012" y="4341901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6347012" y="3863789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8301318" y="4867838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8301318" y="4308536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>
            <a:off x="8301318" y="3863789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10237695" y="4890251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>
            <a:off x="10237695" y="4321983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>
            <a:off x="10262341" y="3872755"/>
            <a:ext cx="11698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17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504030"/>
            <a:ext cx="487918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08" y="2517819"/>
            <a:ext cx="4730994" cy="200926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855F9E5-DC6A-4CB1-BFD3-446135B80F0D}"/>
              </a:ext>
            </a:extLst>
          </p:cNvPr>
          <p:cNvSpPr txBox="1"/>
          <p:nvPr/>
        </p:nvSpPr>
        <p:spPr>
          <a:xfrm>
            <a:off x="6094796" y="2449097"/>
            <a:ext cx="72576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Qual a sêxtupla desse autômato?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6AB5A7-35DD-42FD-B200-0A131FFAE651}"/>
              </a:ext>
            </a:extLst>
          </p:cNvPr>
          <p:cNvSpPr txBox="1"/>
          <p:nvPr/>
        </p:nvSpPr>
        <p:spPr>
          <a:xfrm>
            <a:off x="5631179" y="3521171"/>
            <a:ext cx="70420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M =({igual, </a:t>
            </a:r>
            <a:r>
              <a:rPr lang="pt-BR" sz="2400" dirty="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} , {0,1} , {Z,U} , δ, igual , {igual})</a:t>
            </a:r>
            <a:endParaRPr lang="pt-BR" sz="240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271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504030"/>
            <a:ext cx="487918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08" y="2517819"/>
            <a:ext cx="4730994" cy="20092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C047408-7513-48A9-852A-D0708142C258}"/>
              </a:ext>
            </a:extLst>
          </p:cNvPr>
          <p:cNvSpPr txBox="1"/>
          <p:nvPr/>
        </p:nvSpPr>
        <p:spPr>
          <a:xfrm>
            <a:off x="6480051" y="1593101"/>
            <a:ext cx="61703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ea typeface="+mn-lt"/>
                <a:cs typeface="+mn-lt"/>
              </a:rPr>
              <a:t>Qual as transições desse autômato?</a:t>
            </a:r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E8B272-0D18-45A4-8395-3DFA20EC7AEB}"/>
              </a:ext>
            </a:extLst>
          </p:cNvPr>
          <p:cNvSpPr txBox="1"/>
          <p:nvPr/>
        </p:nvSpPr>
        <p:spPr>
          <a:xfrm>
            <a:off x="6529805" y="2173364"/>
            <a:ext cx="436784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pt-BR" sz="2400" dirty="0">
                <a:solidFill>
                  <a:schemeClr val="bg1"/>
                </a:solidFill>
              </a:rPr>
              <a:t>δ(igual , 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0 , λ</a:t>
            </a:r>
            <a:r>
              <a:rPr lang="pt-BR" sz="2400" dirty="0">
                <a:solidFill>
                  <a:schemeClr val="bg1"/>
                </a:solidFill>
              </a:rPr>
              <a:t>) = {(</a:t>
            </a:r>
            <a:r>
              <a:rPr lang="pt-BR" sz="2400" dirty="0" err="1">
                <a:solidFill>
                  <a:schemeClr val="bg1"/>
                </a:solidFill>
              </a:rPr>
              <a:t>dif</a:t>
            </a:r>
            <a:r>
              <a:rPr lang="pt-BR" sz="2400" dirty="0">
                <a:solidFill>
                  <a:schemeClr val="bg1"/>
                </a:solidFill>
              </a:rPr>
              <a:t> , Z)}</a:t>
            </a:r>
          </a:p>
          <a:p>
            <a:pPr marL="514350" indent="-51435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δ(igual , </a:t>
            </a:r>
            <a:r>
              <a:rPr lang="pt-BR" sz="2400" dirty="0">
                <a:solidFill>
                  <a:schemeClr val="bg1"/>
                </a:solidFill>
              </a:rPr>
              <a:t>1 , λ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) = {(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, U)}</a:t>
            </a:r>
          </a:p>
          <a:p>
            <a:pPr marL="514350" indent="-51435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, </a:t>
            </a:r>
            <a:r>
              <a:rPr lang="pt-BR" sz="2400" dirty="0">
                <a:solidFill>
                  <a:schemeClr val="bg1"/>
                </a:solidFill>
              </a:rPr>
              <a:t>0 , 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Z) = {(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, ZZ)}</a:t>
            </a:r>
          </a:p>
          <a:p>
            <a:pPr marL="514350" indent="-51435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, 0 , U) = {(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, λ)}</a:t>
            </a:r>
            <a:endParaRPr lang="pt-BR" sz="24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pt-BR" sz="2400" dirty="0">
                <a:solidFill>
                  <a:schemeClr val="bg1"/>
                </a:solidFill>
              </a:rPr>
              <a:t>δ(</a:t>
            </a:r>
            <a:r>
              <a:rPr lang="pt-BR" sz="2400" dirty="0" err="1">
                <a:solidFill>
                  <a:schemeClr val="bg1"/>
                </a:solidFill>
              </a:rPr>
              <a:t>dif</a:t>
            </a:r>
            <a:r>
              <a:rPr lang="pt-BR" sz="2400" dirty="0">
                <a:solidFill>
                  <a:schemeClr val="bg1"/>
                </a:solidFill>
              </a:rPr>
              <a:t> , 1 , U) = {(</a:t>
            </a:r>
            <a:r>
              <a:rPr lang="pt-BR" sz="2400" dirty="0" err="1">
                <a:solidFill>
                  <a:schemeClr val="bg1"/>
                </a:solidFill>
              </a:rPr>
              <a:t>dif</a:t>
            </a:r>
            <a:r>
              <a:rPr lang="pt-BR" sz="2400" dirty="0">
                <a:solidFill>
                  <a:schemeClr val="bg1"/>
                </a:solidFill>
              </a:rPr>
              <a:t> , UU)}</a:t>
            </a:r>
          </a:p>
          <a:p>
            <a:pPr marL="514350" indent="-51435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, 1 , Z) = {(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, λ)}</a:t>
            </a:r>
          </a:p>
          <a:p>
            <a:pPr marL="514350" indent="-514350">
              <a:buAutoNum type="arabicPeriod"/>
            </a:pP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δ(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, λ , λ) = {(igual , λ)}</a:t>
            </a:r>
          </a:p>
          <a:p>
            <a:pPr marL="514350" indent="-514350">
              <a:buAutoNum type="arabicPeriod"/>
            </a:pPr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5783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504030"/>
            <a:ext cx="487918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08" y="2012879"/>
            <a:ext cx="4730994" cy="200926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3E2CB56-8583-4CBE-9BCE-10D10AAB09D6}"/>
              </a:ext>
            </a:extLst>
          </p:cNvPr>
          <p:cNvSpPr txBox="1"/>
          <p:nvPr/>
        </p:nvSpPr>
        <p:spPr>
          <a:xfrm>
            <a:off x="6344196" y="1546682"/>
            <a:ext cx="35504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ea typeface="+mn-lt"/>
                <a:cs typeface="+mn-lt"/>
              </a:rPr>
              <a:t>É APN ou APD ?</a:t>
            </a:r>
            <a:endParaRPr lang="pt-BR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30A2961-D5E7-402E-ABE4-08710219384F}"/>
              </a:ext>
            </a:extLst>
          </p:cNvPr>
          <p:cNvSpPr txBox="1"/>
          <p:nvPr/>
        </p:nvSpPr>
        <p:spPr>
          <a:xfrm>
            <a:off x="6297509" y="2149883"/>
            <a:ext cx="359986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Como foi mostrado nas transições anteriores o autômato é APN, visto que a transição 7 é compatível com qualquer outra transição de dif.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403473-422B-46D8-AD03-EC7DC1DDB75C}"/>
              </a:ext>
            </a:extLst>
          </p:cNvPr>
          <p:cNvSpPr txBox="1"/>
          <p:nvPr/>
        </p:nvSpPr>
        <p:spPr>
          <a:xfrm>
            <a:off x="571929" y="4458983"/>
            <a:ext cx="460967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Ademais, sabemos então que ele reconhece as linguagens livre de contexto(LLC) , sendo uma propriedade dos APN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64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504030"/>
            <a:ext cx="4879187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Black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Arial Black"/>
              </a:rPr>
              <a:t>Exêrcicios</a:t>
            </a:r>
            <a:endParaRPr lang="pt-BR" sz="2400" dirty="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89" y="2150590"/>
            <a:ext cx="4730994" cy="20092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EC1B95-C12C-46ED-A8C7-13B22A793F60}"/>
              </a:ext>
            </a:extLst>
          </p:cNvPr>
          <p:cNvSpPr txBox="1"/>
          <p:nvPr/>
        </p:nvSpPr>
        <p:spPr>
          <a:xfrm>
            <a:off x="7106230" y="1682897"/>
            <a:ext cx="55117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ea typeface="+mn-lt"/>
                <a:cs typeface="+mn-lt"/>
              </a:rPr>
              <a:t>Reconhece 1001 ?</a:t>
            </a:r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A0DFA29-C31D-43A4-B1C7-E38392D272C8}"/>
              </a:ext>
            </a:extLst>
          </p:cNvPr>
          <p:cNvSpPr txBox="1"/>
          <p:nvPr/>
        </p:nvSpPr>
        <p:spPr>
          <a:xfrm>
            <a:off x="6194305" y="2180666"/>
            <a:ext cx="48996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Sim, como mostrado abaixo ele reconhece a palavra 1001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BC7B28-3019-43E0-BF5C-C749493EBD2D}"/>
              </a:ext>
            </a:extLst>
          </p:cNvPr>
          <p:cNvSpPr txBox="1"/>
          <p:nvPr/>
        </p:nvSpPr>
        <p:spPr>
          <a:xfrm>
            <a:off x="697308" y="4791206"/>
            <a:ext cx="109924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&lt; igual , 1001 , λ &gt;  </a:t>
            </a:r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&lt; 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, 001 , U &gt; </a:t>
            </a:r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&lt; 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, 01 ,  λ &gt; </a:t>
            </a:r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&lt; igual , 01 , λ &gt;</a:t>
            </a:r>
          </a:p>
          <a:p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&lt; </a:t>
            </a:r>
            <a:r>
              <a:rPr lang="pt-BR" sz="24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 , 1 , Z &gt; </a:t>
            </a:r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⊢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&lt; igual , λ , λ &gt;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080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89" y="1841578"/>
            <a:ext cx="5877464" cy="1578958"/>
          </a:xfrm>
          <a:prstGeom prst="rect">
            <a:avLst/>
          </a:prstGeom>
        </p:spPr>
      </p:pic>
      <p:sp>
        <p:nvSpPr>
          <p:cNvPr id="11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541558" y="3602966"/>
            <a:ext cx="787414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Qual a sêxtupla desse autômato?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978237-E723-47C5-AECA-5CC722933719}"/>
              </a:ext>
            </a:extLst>
          </p:cNvPr>
          <p:cNvSpPr txBox="1"/>
          <p:nvPr/>
        </p:nvSpPr>
        <p:spPr>
          <a:xfrm>
            <a:off x="2025883" y="4531743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 M =(E, Σ, Γ, δ, i, F)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6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89" y="1841578"/>
            <a:ext cx="5877464" cy="1578958"/>
          </a:xfrm>
          <a:prstGeom prst="rect">
            <a:avLst/>
          </a:prstGeom>
        </p:spPr>
      </p:pic>
      <p:sp>
        <p:nvSpPr>
          <p:cNvPr id="11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669985" y="3602966"/>
            <a:ext cx="725769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Qual a sêxtupla desse autômato?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978237-E723-47C5-AECA-5CC722933719}"/>
              </a:ext>
            </a:extLst>
          </p:cNvPr>
          <p:cNvSpPr txBox="1"/>
          <p:nvPr/>
        </p:nvSpPr>
        <p:spPr>
          <a:xfrm>
            <a:off x="994913" y="4733026"/>
            <a:ext cx="70420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 M =({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igual,dif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}, {0,1}, {Z,U}, δ, igual, {igual})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98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7010400" y="2769079"/>
            <a:ext cx="436784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δ(igual, 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0 , λ</a:t>
            </a:r>
            <a:r>
              <a:rPr lang="pt-BR" sz="2800" dirty="0">
                <a:solidFill>
                  <a:schemeClr val="bg1"/>
                </a:solidFill>
              </a:rPr>
              <a:t>) = {(</a:t>
            </a:r>
            <a:r>
              <a:rPr lang="pt-BR" sz="2800" dirty="0" err="1">
                <a:solidFill>
                  <a:schemeClr val="bg1"/>
                </a:solidFill>
              </a:rPr>
              <a:t>dif</a:t>
            </a:r>
            <a:r>
              <a:rPr lang="pt-BR" sz="2800" dirty="0">
                <a:solidFill>
                  <a:schemeClr val="bg1"/>
                </a:solidFill>
              </a:rPr>
              <a:t>, Z)}</a:t>
            </a:r>
            <a:endParaRPr lang="pt-BR"/>
          </a:p>
          <a:p>
            <a:pPr marL="514350" indent="-514350">
              <a:buAutoNum type="arabicPeriod"/>
            </a:pP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δ(igual, </a:t>
            </a:r>
            <a:r>
              <a:rPr lang="pt-BR" sz="2800" dirty="0">
                <a:solidFill>
                  <a:schemeClr val="bg1"/>
                </a:solidFill>
              </a:rPr>
              <a:t>1 , λ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) = {(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, U)}</a:t>
            </a:r>
            <a:endParaRPr lang="pt-BR" dirty="0">
              <a:solidFill>
                <a:schemeClr val="bg1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δ(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pt-BR" sz="2800" dirty="0">
                <a:solidFill>
                  <a:schemeClr val="bg1"/>
                </a:solidFill>
              </a:rPr>
              <a:t>0 , 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U) = {(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, λ)}</a:t>
            </a:r>
          </a:p>
          <a:p>
            <a:pPr marL="514350" indent="-514350">
              <a:buAutoNum type="arabicPeriod"/>
            </a:pP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δ(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, 1 , Z) = {(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, λ)}</a:t>
            </a:r>
            <a:endParaRPr lang="pt-BR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δ(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, λ , λ) = {(igual, λ)}</a:t>
            </a:r>
            <a:endParaRPr lang="pt-BR" dirty="0">
              <a:solidFill>
                <a:schemeClr val="bg1"/>
              </a:solidFill>
            </a:endParaRPr>
          </a:p>
          <a:p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4" y="2963012"/>
            <a:ext cx="5877464" cy="1578958"/>
          </a:xfrm>
          <a:prstGeom prst="rect">
            <a:avLst/>
          </a:prstGeom>
        </p:spPr>
      </p:pic>
      <p:sp>
        <p:nvSpPr>
          <p:cNvPr id="11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6363419" y="1230702"/>
            <a:ext cx="4920320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Qual as transições desse autômato?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978237-E723-47C5-AECA-5CC722933719}"/>
              </a:ext>
            </a:extLst>
          </p:cNvPr>
          <p:cNvSpPr txBox="1"/>
          <p:nvPr/>
        </p:nvSpPr>
        <p:spPr>
          <a:xfrm>
            <a:off x="994913" y="4733026"/>
            <a:ext cx="70420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9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7470475" y="2021456"/>
            <a:ext cx="3950898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Como foi mostrado nas transições anteriores o autômato é APN, visto que a transição de 5 é compatível com qualquer outra transição de dif.</a:t>
            </a:r>
          </a:p>
          <a:p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89" y="1899087"/>
            <a:ext cx="5877464" cy="1578958"/>
          </a:xfrm>
          <a:prstGeom prst="rect">
            <a:avLst/>
          </a:prstGeom>
        </p:spPr>
      </p:pic>
      <p:sp>
        <p:nvSpPr>
          <p:cNvPr id="11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7412967" y="1130061"/>
            <a:ext cx="725769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É APN ou APD?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978237-E723-47C5-AECA-5CC722933719}"/>
              </a:ext>
            </a:extLst>
          </p:cNvPr>
          <p:cNvSpPr txBox="1"/>
          <p:nvPr/>
        </p:nvSpPr>
        <p:spPr>
          <a:xfrm>
            <a:off x="304799" y="4632384"/>
            <a:ext cx="704203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Por ser um APN ele reconhece as linguagens livres de contexto.</a:t>
            </a:r>
          </a:p>
        </p:txBody>
      </p:sp>
    </p:spTree>
    <p:extLst>
      <p:ext uri="{BB962C8B-B14F-4D97-AF65-F5344CB8AC3E}">
        <p14:creationId xmlns:p14="http://schemas.microsoft.com/office/powerpoint/2010/main" val="2987899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1388853" y="4825041"/>
            <a:ext cx="939991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&lt;igual, 1001,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λ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&gt;  ⊢ &lt;dif,001,U&gt; ⊢ &lt;dif,01,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λ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&gt; ⊢ &lt;igual,01,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λ&gt;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⊢ &lt;</a:t>
            </a:r>
            <a:r>
              <a:rPr lang="pt-BR" sz="2800" b="1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 , 1,Z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&gt; 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⊢ &lt;</a:t>
            </a:r>
            <a:r>
              <a:rPr lang="pt-BR" sz="2800" b="1" dirty="0" err="1">
                <a:solidFill>
                  <a:schemeClr val="bg1"/>
                </a:solidFill>
                <a:ea typeface="+mn-lt"/>
                <a:cs typeface="+mn-lt"/>
              </a:rPr>
              <a:t>dif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 ,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λ</a:t>
            </a:r>
            <a:r>
              <a:rPr lang="pt-BR" sz="2800" b="1" dirty="0" err="1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λ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&gt;  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⊢  &lt;igual ,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λ</a:t>
            </a:r>
            <a:r>
              <a:rPr lang="pt-BR" sz="2800" b="1" dirty="0" err="1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pt-BR" sz="2800" dirty="0" err="1">
                <a:solidFill>
                  <a:schemeClr val="bg1"/>
                </a:solidFill>
                <a:ea typeface="+mn-lt"/>
                <a:cs typeface="+mn-lt"/>
              </a:rPr>
              <a:t>λ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&gt;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C619A625-3F73-4DB4-801B-22089D7C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4" y="2963012"/>
            <a:ext cx="5877464" cy="1578958"/>
          </a:xfrm>
          <a:prstGeom prst="rect">
            <a:avLst/>
          </a:prstGeom>
        </p:spPr>
      </p:pic>
      <p:sp>
        <p:nvSpPr>
          <p:cNvPr id="11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6765985" y="1230702"/>
            <a:ext cx="4389488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E reconhece 1001?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06219D-4EF8-4229-8D5A-D31DEA53482A}"/>
              </a:ext>
            </a:extLst>
          </p:cNvPr>
          <p:cNvSpPr txBox="1"/>
          <p:nvPr/>
        </p:nvSpPr>
        <p:spPr>
          <a:xfrm>
            <a:off x="6765985" y="2265872"/>
            <a:ext cx="449723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Sim, como mostrado abaixo ele reconhece a palavra 1001</a:t>
            </a:r>
          </a:p>
        </p:txBody>
      </p:sp>
    </p:spTree>
    <p:extLst>
      <p:ext uri="{BB962C8B-B14F-4D97-AF65-F5344CB8AC3E}">
        <p14:creationId xmlns:p14="http://schemas.microsoft.com/office/powerpoint/2010/main" val="185117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 M =(E, Σ, Γ, δ, i, F)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4609381" y="1503872"/>
            <a:ext cx="725769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Qual a sêxtupla desse autômato?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DD0DB44F-68D6-4DA6-AE51-357B6D5FE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3833" y="2109577"/>
            <a:ext cx="2024332" cy="350915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03AB3C-E75D-435B-AF32-089EAF45EE44}"/>
              </a:ext>
            </a:extLst>
          </p:cNvPr>
          <p:cNvSpPr txBox="1"/>
          <p:nvPr/>
        </p:nvSpPr>
        <p:spPr>
          <a:xfrm>
            <a:off x="2208362" y="3674853"/>
            <a:ext cx="294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94916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6393"/>
            <a:ext cx="9601196" cy="1303867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Rockwell Extra Bold" panose="02060903040505020403" pitchFamily="18" charset="0"/>
              </a:rPr>
              <a:t>APD</a:t>
            </a:r>
          </a:p>
        </p:txBody>
      </p:sp>
      <p:sp useBgFill="1"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813A3-C226-44A2-9F4D-77D4B550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" y="1390259"/>
            <a:ext cx="12117355" cy="538134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Acrescenta uma pilha a um AFD.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Duas transições não podem ser definidas para uma mesma configuração instantânea.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Por definição, o APD é uma sêxtupla (E, Σ, Γ, δ, i, F), onde: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E= Conjunto finito de estados.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Σ= Alfabeto de entrada.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Γ=Alfabeto da pilha.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δ=Função de transição dos estados (não há transições compatíveis).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i=Estado inicial pertencente a E.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F=Conjuntos dos estados finais (Subconjunto de E).</a:t>
            </a:r>
          </a:p>
        </p:txBody>
      </p:sp>
    </p:spTree>
    <p:extLst>
      <p:ext uri="{BB962C8B-B14F-4D97-AF65-F5344CB8AC3E}">
        <p14:creationId xmlns:p14="http://schemas.microsoft.com/office/powerpoint/2010/main" val="955652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5529532" y="3516702"/>
            <a:ext cx="48135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 M =({S}, {0,1}, {Z,U}, δ, S, S)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4609381" y="1503872"/>
            <a:ext cx="725769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Qual a sêxtupla desse autômato?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DD0DB44F-68D6-4DA6-AE51-357B6D5FE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3833" y="2109577"/>
            <a:ext cx="2024332" cy="350915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03AB3C-E75D-435B-AF32-089EAF45EE44}"/>
              </a:ext>
            </a:extLst>
          </p:cNvPr>
          <p:cNvSpPr txBox="1"/>
          <p:nvPr/>
        </p:nvSpPr>
        <p:spPr>
          <a:xfrm>
            <a:off x="2208362" y="3674853"/>
            <a:ext cx="294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003444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5716438" y="2941608"/>
            <a:ext cx="481353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δ(S, 0 , λ) = {(S, Z)}</a:t>
            </a:r>
          </a:p>
          <a:p>
            <a:pPr marL="514350" indent="-514350">
              <a:buAutoNum type="arabicPeriod"/>
            </a:pP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δ(S, 1 , λ) = {(S, U)}</a:t>
            </a:r>
          </a:p>
          <a:p>
            <a:pPr marL="514350" indent="-514350">
              <a:buAutoNum type="arabicPeriod"/>
            </a:pP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δ(S, 0 , U) = {(S, λ)}</a:t>
            </a:r>
            <a:endParaRPr lang="en-US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δ(S, 1 , Z) = {(S, λ)}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4307456" y="1518249"/>
            <a:ext cx="725769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Qual as transições do autômato?</a:t>
            </a:r>
            <a:endParaRPr lang="pt-BR"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DD0DB44F-68D6-4DA6-AE51-357B6D5FE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3833" y="2109577"/>
            <a:ext cx="2024332" cy="350915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03AB3C-E75D-435B-AF32-089EAF45EE44}"/>
              </a:ext>
            </a:extLst>
          </p:cNvPr>
          <p:cNvSpPr txBox="1"/>
          <p:nvPr/>
        </p:nvSpPr>
        <p:spPr>
          <a:xfrm>
            <a:off x="2208362" y="3674853"/>
            <a:ext cx="294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243680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5457646" y="2510287"/>
            <a:ext cx="481353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Este é outro exemplo de autômato APN, visto que as transições 2 e 4 são compatíveis.</a:t>
            </a:r>
          </a:p>
          <a:p>
            <a:endParaRPr lang="pt-BR" sz="28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Por ser APN reconhece todas as linguagens livres de contexto.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5716437" y="1518249"/>
            <a:ext cx="725769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É APD ou APN</a:t>
            </a: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DD0DB44F-68D6-4DA6-AE51-357B6D5FE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3833" y="2109577"/>
            <a:ext cx="2024332" cy="350915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03AB3C-E75D-435B-AF32-089EAF45EE44}"/>
              </a:ext>
            </a:extLst>
          </p:cNvPr>
          <p:cNvSpPr txBox="1"/>
          <p:nvPr/>
        </p:nvSpPr>
        <p:spPr>
          <a:xfrm>
            <a:off x="2208362" y="3674853"/>
            <a:ext cx="294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79865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3761118" y="4336211"/>
            <a:ext cx="896859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&lt;S, 1001, 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λ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&gt;  ⊢ &lt;S, 001, U&gt; ⊢ &lt;S, 01, 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λ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&gt; ⊢ &lt;S, 1, Z</a:t>
            </a:r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&gt;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⊢ &lt;S, </a:t>
            </a:r>
            <a:r>
              <a:rPr lang="pt-BR" sz="2800" dirty="0">
                <a:solidFill>
                  <a:schemeClr val="bg1"/>
                </a:solidFill>
              </a:rPr>
              <a:t>λ</a:t>
            </a:r>
            <a:r>
              <a:rPr lang="pt-BR" sz="2800" b="1" dirty="0">
                <a:solidFill>
                  <a:schemeClr val="bg1"/>
                </a:solidFill>
              </a:rPr>
              <a:t>, </a:t>
            </a:r>
            <a:r>
              <a:rPr lang="pt-BR" sz="2800" dirty="0">
                <a:solidFill>
                  <a:schemeClr val="bg1"/>
                </a:solidFill>
              </a:rPr>
              <a:t>λ&gt;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4710022" y="1575758"/>
            <a:ext cx="725769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Reconhece a palavra 1001?</a:t>
            </a: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DD0DB44F-68D6-4DA6-AE51-357B6D5FE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73833" y="2109577"/>
            <a:ext cx="2024332" cy="350915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03AB3C-E75D-435B-AF32-089EAF45EE44}"/>
              </a:ext>
            </a:extLst>
          </p:cNvPr>
          <p:cNvSpPr txBox="1"/>
          <p:nvPr/>
        </p:nvSpPr>
        <p:spPr>
          <a:xfrm>
            <a:off x="2208362" y="3674853"/>
            <a:ext cx="2944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5C3542-8D96-4804-8151-EF9FB3E50D1B}"/>
              </a:ext>
            </a:extLst>
          </p:cNvPr>
          <p:cNvSpPr txBox="1"/>
          <p:nvPr/>
        </p:nvSpPr>
        <p:spPr>
          <a:xfrm>
            <a:off x="4997570" y="2481532"/>
            <a:ext cx="61218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Sim, ele reconhece a palavra 1001, tanto por estado final, quanto por pilha vazia</a:t>
            </a:r>
          </a:p>
        </p:txBody>
      </p:sp>
    </p:spTree>
    <p:extLst>
      <p:ext uri="{BB962C8B-B14F-4D97-AF65-F5344CB8AC3E}">
        <p14:creationId xmlns:p14="http://schemas.microsoft.com/office/powerpoint/2010/main" val="178544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6393"/>
            <a:ext cx="9601196" cy="1303867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Rockwell Extra Bold" panose="02060903040505020403" pitchFamily="18" charset="0"/>
              </a:rPr>
              <a:t>APN</a:t>
            </a:r>
          </a:p>
        </p:txBody>
      </p:sp>
      <p:sp useBgFill="1"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813A3-C226-44A2-9F4D-77D4B550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" y="1390259"/>
            <a:ext cx="12117355" cy="538134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A principal diferença entre APD e APN é a possibilidade de transições compatíveis no segundo. 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Por definição, o APN é uma sêxtupla (E, Σ, Γ, δ, I, F), onde: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E= Conjunto finito de estados.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Σ= Alfabeto de entrada.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Γ=Alfabeto da pilha.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δ=Função de transição dos estados (pode conter transições compatíveis).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I=Conjunto dos estados iniciais (Subconjunto de E).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F=Conjuntos dos estados finais (Subconjunto de E).</a:t>
            </a:r>
          </a:p>
        </p:txBody>
      </p:sp>
    </p:spTree>
    <p:extLst>
      <p:ext uri="{BB962C8B-B14F-4D97-AF65-F5344CB8AC3E}">
        <p14:creationId xmlns:p14="http://schemas.microsoft.com/office/powerpoint/2010/main" val="17446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6393"/>
            <a:ext cx="9601196" cy="1303867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Rockwell Extra Bold" panose="02060903040505020403" pitchFamily="18" charset="0"/>
              </a:rPr>
              <a:t>TRANSIÇÕES</a:t>
            </a:r>
          </a:p>
        </p:txBody>
      </p:sp>
      <p:sp useBgFill="1"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813A3-C226-44A2-9F4D-77D4B550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" y="1390259"/>
            <a:ext cx="12117355" cy="5381347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Cada transição de um AP será da forma δ(e, a, b)=[e’, z], sendo: </a:t>
            </a:r>
          </a:p>
          <a:p>
            <a:pPr>
              <a:buClr>
                <a:srgbClr val="7030A0"/>
              </a:buClr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e, e’ ∈ ao Conjunto de estados;</a:t>
            </a:r>
          </a:p>
          <a:p>
            <a:pPr>
              <a:buClr>
                <a:srgbClr val="7030A0"/>
              </a:buClr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a ∈ ao alfabeto de entrada;</a:t>
            </a:r>
          </a:p>
          <a:p>
            <a:pPr>
              <a:buClr>
                <a:srgbClr val="7030A0"/>
              </a:buClr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b, z ∈ ao alfabeto da pilha;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24135F-1DBB-4C93-9F84-C3B61F110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99" y="4525016"/>
            <a:ext cx="4191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6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6393"/>
            <a:ext cx="9601196" cy="1303867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Rockwell Extra Bold" panose="02060903040505020403" pitchFamily="18" charset="0"/>
              </a:rPr>
              <a:t>TRANSIÇÕES COMPATÍVEIS</a:t>
            </a:r>
          </a:p>
        </p:txBody>
      </p:sp>
      <p:sp useBgFill="1"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813A3-C226-44A2-9F4D-77D4B550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" y="1390259"/>
            <a:ext cx="12117355" cy="5381347"/>
          </a:xfrm>
        </p:spPr>
        <p:txBody>
          <a:bodyPr>
            <a:normAutofit/>
          </a:bodyPr>
          <a:lstStyle/>
          <a:p>
            <a:pPr algn="ctr"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Seja uma função de transição δ : E × (</a:t>
            </a:r>
            <a:r>
              <a:rPr lang="el-GR" dirty="0">
                <a:solidFill>
                  <a:schemeClr val="bg1"/>
                </a:solidFill>
              </a:rPr>
              <a:t>Σ</a:t>
            </a:r>
            <a:r>
              <a:rPr lang="pt-BR" dirty="0">
                <a:solidFill>
                  <a:schemeClr val="bg1"/>
                </a:solidFill>
              </a:rPr>
              <a:t> U{</a:t>
            </a:r>
            <a:r>
              <a:rPr lang="el-GR" dirty="0">
                <a:solidFill>
                  <a:schemeClr val="bg1"/>
                </a:solidFill>
              </a:rPr>
              <a:t>λ</a:t>
            </a:r>
            <a:r>
              <a:rPr lang="pt-BR" dirty="0">
                <a:solidFill>
                  <a:schemeClr val="bg1"/>
                </a:solidFill>
              </a:rPr>
              <a:t>}) × (</a:t>
            </a:r>
            <a:r>
              <a:rPr lang="el-GR" dirty="0">
                <a:solidFill>
                  <a:schemeClr val="bg1"/>
                </a:solidFill>
              </a:rPr>
              <a:t>Γ </a:t>
            </a:r>
            <a:r>
              <a:rPr lang="pt-BR" dirty="0">
                <a:solidFill>
                  <a:schemeClr val="bg1"/>
                </a:solidFill>
              </a:rPr>
              <a:t>U {</a:t>
            </a:r>
            <a:r>
              <a:rPr lang="el-GR" dirty="0">
                <a:solidFill>
                  <a:schemeClr val="bg1"/>
                </a:solidFill>
              </a:rPr>
              <a:t>λ</a:t>
            </a:r>
            <a:r>
              <a:rPr lang="pt-BR" dirty="0">
                <a:solidFill>
                  <a:schemeClr val="bg1"/>
                </a:solidFill>
              </a:rPr>
              <a:t>})  E × </a:t>
            </a:r>
            <a:r>
              <a:rPr lang="el-GR" dirty="0">
                <a:solidFill>
                  <a:schemeClr val="bg1"/>
                </a:solidFill>
              </a:rPr>
              <a:t>Γ</a:t>
            </a:r>
            <a:r>
              <a:rPr lang="pt-BR" dirty="0">
                <a:solidFill>
                  <a:schemeClr val="bg1"/>
                </a:solidFill>
              </a:rPr>
              <a:t>*.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Duas transições δ(e, a, b) e δ(e, a’, b’) são compatíveis se, e somente se:</a:t>
            </a:r>
          </a:p>
          <a:p>
            <a:pPr marL="0" indent="0">
              <a:buClr>
                <a:srgbClr val="7030A0"/>
              </a:buClr>
              <a:buNone/>
            </a:pPr>
            <a:r>
              <a:rPr lang="pt-BR" dirty="0">
                <a:solidFill>
                  <a:schemeClr val="bg1"/>
                </a:solidFill>
              </a:rPr>
              <a:t>    (a = a’ ou a = </a:t>
            </a:r>
            <a:r>
              <a:rPr lang="el-GR" dirty="0">
                <a:solidFill>
                  <a:schemeClr val="bg1"/>
                </a:solidFill>
              </a:rPr>
              <a:t>λ</a:t>
            </a:r>
            <a:r>
              <a:rPr lang="pt-BR" dirty="0">
                <a:solidFill>
                  <a:schemeClr val="bg1"/>
                </a:solidFill>
              </a:rPr>
              <a:t> ou a0 = </a:t>
            </a:r>
            <a:r>
              <a:rPr lang="el-GR" dirty="0">
                <a:solidFill>
                  <a:schemeClr val="bg1"/>
                </a:solidFill>
              </a:rPr>
              <a:t>λ</a:t>
            </a:r>
            <a:r>
              <a:rPr lang="pt-BR" dirty="0">
                <a:solidFill>
                  <a:schemeClr val="bg1"/>
                </a:solidFill>
              </a:rPr>
              <a:t>) e (b = b’ ou b = </a:t>
            </a:r>
            <a:r>
              <a:rPr lang="el-GR" dirty="0">
                <a:solidFill>
                  <a:schemeClr val="bg1"/>
                </a:solidFill>
              </a:rPr>
              <a:t>λ</a:t>
            </a:r>
            <a:r>
              <a:rPr lang="pt-BR" dirty="0">
                <a:solidFill>
                  <a:schemeClr val="bg1"/>
                </a:solidFill>
              </a:rPr>
              <a:t> ou b’ = </a:t>
            </a:r>
            <a:r>
              <a:rPr lang="el-GR" dirty="0">
                <a:solidFill>
                  <a:schemeClr val="bg1"/>
                </a:solidFill>
              </a:rPr>
              <a:t>λ</a:t>
            </a:r>
            <a:r>
              <a:rPr lang="pt-BR" dirty="0">
                <a:solidFill>
                  <a:schemeClr val="bg1"/>
                </a:solidFill>
              </a:rPr>
              <a:t>).</a:t>
            </a:r>
          </a:p>
          <a:p>
            <a:pPr>
              <a:buClr>
                <a:srgbClr val="7030A0"/>
              </a:buClr>
              <a:buFontTx/>
              <a:buChar char="-"/>
            </a:pPr>
            <a:r>
              <a:rPr lang="pt-BR" dirty="0">
                <a:solidFill>
                  <a:schemeClr val="bg1"/>
                </a:solidFill>
              </a:rPr>
              <a:t>Só comparamos transições que partem dos mesmos estados.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367757-5604-4B8F-BC55-D7B2F35BD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073" y="4627781"/>
            <a:ext cx="4133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7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6393"/>
            <a:ext cx="9601196" cy="1303867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Rockwell Extra Bold" panose="02060903040505020403" pitchFamily="18" charset="0"/>
              </a:rPr>
              <a:t>TRANSIÇÕES COMPATÍVEIS</a:t>
            </a:r>
          </a:p>
        </p:txBody>
      </p:sp>
      <p:sp useBgFill="1"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813A3-C226-44A2-9F4D-77D4B5503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" y="1390259"/>
            <a:ext cx="12117355" cy="5381347"/>
          </a:xfrm>
        </p:spPr>
        <p:txBody>
          <a:bodyPr>
            <a:normAutofit/>
          </a:bodyPr>
          <a:lstStyle/>
          <a:p>
            <a:pPr algn="ctr"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Dado o seguindo AP e suas transições:</a:t>
            </a: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É um APN, pois possui pelo menos uma transição compatível.</a:t>
            </a:r>
          </a:p>
          <a:p>
            <a:pPr marL="0" indent="0">
              <a:buClr>
                <a:srgbClr val="7030A0"/>
              </a:buClr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130993-952D-4EE2-9D94-7D1BFDC46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494" y="3752436"/>
            <a:ext cx="3250125" cy="17141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5038A7-741D-4223-8C36-8C4352A4F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282" y="3752437"/>
            <a:ext cx="2998059" cy="1714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C8B03A-CB54-459E-B967-7FDEC9C37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282" y="1664734"/>
            <a:ext cx="2998059" cy="171416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B6E028E-2A60-44E5-B4B9-8AB91F697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53" y="2694127"/>
            <a:ext cx="1573898" cy="21166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304CBD9-2480-48CC-A618-006DDE039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4017" y="2694127"/>
            <a:ext cx="2274330" cy="21166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F886B2-96E7-4287-8D96-480B3B9A4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1494" y="1664734"/>
            <a:ext cx="3250129" cy="17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6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062" y="2774959"/>
            <a:ext cx="9601196" cy="1303867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Rockwell Extra Bold"/>
              </a:rPr>
              <a:t>Alguns Exercícios</a:t>
            </a:r>
            <a:endParaRPr lang="pt-BR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9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 contrast="-7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BD097-B471-45FC-9284-ED363D0D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02054"/>
            <a:ext cx="5172970" cy="700018"/>
          </a:xfr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  <a:bevelB w="139700" prst="relaxedInset"/>
          </a:sp3d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Rockwell Extra Bold"/>
              </a:rPr>
              <a:t>Alguns </a:t>
            </a:r>
            <a:r>
              <a:rPr lang="pt-BR" sz="2400" dirty="0" err="1">
                <a:solidFill>
                  <a:schemeClr val="bg1"/>
                </a:solidFill>
                <a:latin typeface="Rockwell Extra Bold"/>
              </a:rPr>
              <a:t>Exercicios</a:t>
            </a:r>
            <a:endParaRPr lang="pt-BR" sz="2400" dirty="0" err="1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7785E4AF-8189-4807-9F07-A08FE98ED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3115" y="2468293"/>
            <a:ext cx="3422710" cy="3007384"/>
          </a:xfr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7DC33AB-EF96-4105-B88E-5B52CE3789F6}"/>
              </a:ext>
            </a:extLst>
          </p:cNvPr>
          <p:cNvSpPr txBox="1"/>
          <p:nvPr/>
        </p:nvSpPr>
        <p:spPr>
          <a:xfrm>
            <a:off x="6478438" y="3602966"/>
            <a:ext cx="31457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>
                <a:solidFill>
                  <a:schemeClr val="bg1"/>
                </a:solidFill>
                <a:ea typeface="+mn-lt"/>
                <a:cs typeface="+mn-lt"/>
              </a:rPr>
              <a:t> M =(E, Σ, Γ, δ, i, B)</a:t>
            </a:r>
            <a:endParaRPr lang="pt-BR" sz="3200">
              <a:solidFill>
                <a:schemeClr val="bg1"/>
              </a:solidFill>
            </a:endParaRP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BE7BAD8F-AF83-48B8-A95E-467435D78789}"/>
              </a:ext>
            </a:extLst>
          </p:cNvPr>
          <p:cNvSpPr txBox="1"/>
          <p:nvPr/>
        </p:nvSpPr>
        <p:spPr>
          <a:xfrm>
            <a:off x="4609381" y="1503872"/>
            <a:ext cx="725769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</a:rPr>
              <a:t>Qual a sêxtupla desse autômato?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49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157</TotalTime>
  <Words>1840</Words>
  <Application>Microsoft Office PowerPoint</Application>
  <PresentationFormat>Widescreen</PresentationFormat>
  <Paragraphs>186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Cooper Black</vt:lpstr>
      <vt:lpstr>Garamond</vt:lpstr>
      <vt:lpstr>Rockwell Extra Bold</vt:lpstr>
      <vt:lpstr>Wingdings</vt:lpstr>
      <vt:lpstr>Orgânico</vt:lpstr>
      <vt:lpstr>Linguagens Formais e Autômatos</vt:lpstr>
      <vt:lpstr>Autômato com pilha</vt:lpstr>
      <vt:lpstr>APD</vt:lpstr>
      <vt:lpstr>APN</vt:lpstr>
      <vt:lpstr>TRANSIÇÕES</vt:lpstr>
      <vt:lpstr>TRANSIÇÕES COMPATÍVEIS</vt:lpstr>
      <vt:lpstr>TRANSIÇÕES COMPATÍVEIS</vt:lpstr>
      <vt:lpstr>Alguns Exercícios</vt:lpstr>
      <vt:lpstr>Alguns Exercicios</vt:lpstr>
      <vt:lpstr>Alguns Exercicios</vt:lpstr>
      <vt:lpstr>Alguns Exercicios</vt:lpstr>
      <vt:lpstr>Alguns Exercicios</vt:lpstr>
      <vt:lpstr>Alguns Exercicios</vt:lpstr>
      <vt:lpstr>Alguns Exêrcicios</vt:lpstr>
      <vt:lpstr>Alguns Exêrcicios</vt:lpstr>
      <vt:lpstr>Alguns Exêrcicios</vt:lpstr>
      <vt:lpstr>Alguns Exêrcicios</vt:lpstr>
      <vt:lpstr>Alguns Exêrcicios</vt:lpstr>
      <vt:lpstr>Alguns Exêrcicios</vt:lpstr>
      <vt:lpstr>Alguns Exêrcicios</vt:lpstr>
      <vt:lpstr>Alguns Exêrcicios</vt:lpstr>
      <vt:lpstr>Alguns Exêrcicios</vt:lpstr>
      <vt:lpstr>Alguns Exêrcicios</vt:lpstr>
      <vt:lpstr>Alguns Exercicios</vt:lpstr>
      <vt:lpstr>Alguns Exercicios</vt:lpstr>
      <vt:lpstr>Alguns Exercicios</vt:lpstr>
      <vt:lpstr>Alguns Exercicios</vt:lpstr>
      <vt:lpstr>Alguns Exercicios</vt:lpstr>
      <vt:lpstr>Alguns Exercicios</vt:lpstr>
      <vt:lpstr>Alguns Exercicios</vt:lpstr>
      <vt:lpstr>Alguns Exercicios</vt:lpstr>
      <vt:lpstr>Alguns Exercicios</vt:lpstr>
      <vt:lpstr>Alguns Exercicios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Linguagens Formais e Autômatos</dc:title>
  <dc:creator>henrique favaro</dc:creator>
  <cp:lastModifiedBy>henrique favaro</cp:lastModifiedBy>
  <cp:revision>751</cp:revision>
  <dcterms:created xsi:type="dcterms:W3CDTF">2021-10-30T23:17:52Z</dcterms:created>
  <dcterms:modified xsi:type="dcterms:W3CDTF">2021-11-08T17:20:00Z</dcterms:modified>
</cp:coreProperties>
</file>